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</p:sldIdLst>
  <p:sldSz cx="9906000" cy="6858000" type="A4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7C80"/>
    <a:srgbClr val="FF9999"/>
    <a:srgbClr val="FF99CC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 showGuides="1">
      <p:cViewPr varScale="1">
        <p:scale>
          <a:sx n="103" d="100"/>
          <a:sy n="103" d="100"/>
        </p:scale>
        <p:origin x="552" y="114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EE302D-0F48-4E17-9A5E-52B283348BF9}" type="datetimeFigureOut">
              <a:rPr kumimoji="1" lang="ja-JP" altLang="en-US" smtClean="0"/>
              <a:t>2025/8/25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7D061-A6E9-4832-A6FA-903ED8C6B7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635204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EE302D-0F48-4E17-9A5E-52B283348BF9}" type="datetimeFigureOut">
              <a:rPr kumimoji="1" lang="ja-JP" altLang="en-US" smtClean="0"/>
              <a:t>2025/8/25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7D061-A6E9-4832-A6FA-903ED8C6B7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9556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EE302D-0F48-4E17-9A5E-52B283348BF9}" type="datetimeFigureOut">
              <a:rPr kumimoji="1" lang="ja-JP" altLang="en-US" smtClean="0"/>
              <a:t>2025/8/25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7D061-A6E9-4832-A6FA-903ED8C6B7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546135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EE302D-0F48-4E17-9A5E-52B283348BF9}" type="datetimeFigureOut">
              <a:rPr kumimoji="1" lang="ja-JP" altLang="en-US" smtClean="0"/>
              <a:t>2025/8/25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7D061-A6E9-4832-A6FA-903ED8C6B7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556207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EE302D-0F48-4E17-9A5E-52B283348BF9}" type="datetimeFigureOut">
              <a:rPr kumimoji="1" lang="ja-JP" altLang="en-US" smtClean="0"/>
              <a:t>2025/8/25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7D061-A6E9-4832-A6FA-903ED8C6B7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265710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EE302D-0F48-4E17-9A5E-52B283348BF9}" type="datetimeFigureOut">
              <a:rPr kumimoji="1" lang="ja-JP" altLang="en-US" smtClean="0"/>
              <a:t>2025/8/25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7D061-A6E9-4832-A6FA-903ED8C6B7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873410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EE302D-0F48-4E17-9A5E-52B283348BF9}" type="datetimeFigureOut">
              <a:rPr kumimoji="1" lang="ja-JP" altLang="en-US" smtClean="0"/>
              <a:t>2025/8/25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7D061-A6E9-4832-A6FA-903ED8C6B7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38310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EE302D-0F48-4E17-9A5E-52B283348BF9}" type="datetimeFigureOut">
              <a:rPr kumimoji="1" lang="ja-JP" altLang="en-US" smtClean="0"/>
              <a:t>2025/8/25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7D061-A6E9-4832-A6FA-903ED8C6B7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509100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EE302D-0F48-4E17-9A5E-52B283348BF9}" type="datetimeFigureOut">
              <a:rPr kumimoji="1" lang="ja-JP" altLang="en-US" smtClean="0"/>
              <a:t>2025/8/25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7D061-A6E9-4832-A6FA-903ED8C6B7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339114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EE302D-0F48-4E17-9A5E-52B283348BF9}" type="datetimeFigureOut">
              <a:rPr kumimoji="1" lang="ja-JP" altLang="en-US" smtClean="0"/>
              <a:t>2025/8/25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7D061-A6E9-4832-A6FA-903ED8C6B7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528483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EE302D-0F48-4E17-9A5E-52B283348BF9}" type="datetimeFigureOut">
              <a:rPr kumimoji="1" lang="ja-JP" altLang="en-US" smtClean="0"/>
              <a:t>2025/8/25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7D061-A6E9-4832-A6FA-903ED8C6B7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257859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6EE302D-0F48-4E17-9A5E-52B283348BF9}" type="datetimeFigureOut">
              <a:rPr kumimoji="1" lang="ja-JP" altLang="en-US" smtClean="0"/>
              <a:t>2025/8/25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EA7D061-A6E9-4832-A6FA-903ED8C6B7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03923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四角形: 角を丸くする 15">
            <a:extLst>
              <a:ext uri="{FF2B5EF4-FFF2-40B4-BE49-F238E27FC236}">
                <a16:creationId xmlns:a16="http://schemas.microsoft.com/office/drawing/2014/main" id="{9DEC1F7D-0921-753E-C787-41BEC8ED5B83}"/>
              </a:ext>
            </a:extLst>
          </p:cNvPr>
          <p:cNvSpPr/>
          <p:nvPr/>
        </p:nvSpPr>
        <p:spPr>
          <a:xfrm>
            <a:off x="187142" y="5645546"/>
            <a:ext cx="9540000" cy="1174452"/>
          </a:xfrm>
          <a:prstGeom prst="roundRect">
            <a:avLst>
              <a:gd name="adj" fmla="val 6779"/>
            </a:avLst>
          </a:prstGeom>
          <a:solidFill>
            <a:schemeClr val="accent5">
              <a:lumMod val="20000"/>
              <a:lumOff val="80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四角形: 角を丸くする 14">
            <a:extLst>
              <a:ext uri="{FF2B5EF4-FFF2-40B4-BE49-F238E27FC236}">
                <a16:creationId xmlns:a16="http://schemas.microsoft.com/office/drawing/2014/main" id="{1B84B1A1-BF3A-2A56-F548-9F60ACC9EBC9}"/>
              </a:ext>
            </a:extLst>
          </p:cNvPr>
          <p:cNvSpPr/>
          <p:nvPr/>
        </p:nvSpPr>
        <p:spPr>
          <a:xfrm>
            <a:off x="187142" y="605171"/>
            <a:ext cx="9540000" cy="792000"/>
          </a:xfrm>
          <a:prstGeom prst="roundRect">
            <a:avLst>
              <a:gd name="adj" fmla="val 6779"/>
            </a:avLst>
          </a:prstGeom>
          <a:solidFill>
            <a:schemeClr val="tx2">
              <a:lumMod val="10000"/>
              <a:lumOff val="90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四角形: 角を丸くする 8">
            <a:extLst>
              <a:ext uri="{FF2B5EF4-FFF2-40B4-BE49-F238E27FC236}">
                <a16:creationId xmlns:a16="http://schemas.microsoft.com/office/drawing/2014/main" id="{2610C90D-3AEC-630E-75E3-4FD3E9A2A56C}"/>
              </a:ext>
            </a:extLst>
          </p:cNvPr>
          <p:cNvSpPr/>
          <p:nvPr/>
        </p:nvSpPr>
        <p:spPr>
          <a:xfrm>
            <a:off x="178730" y="1475687"/>
            <a:ext cx="9540000" cy="3968685"/>
          </a:xfrm>
          <a:prstGeom prst="roundRect">
            <a:avLst>
              <a:gd name="adj" fmla="val 3643"/>
            </a:avLst>
          </a:prstGeom>
          <a:solidFill>
            <a:schemeClr val="accent6">
              <a:lumMod val="20000"/>
              <a:lumOff val="80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FA173A82-06C4-E6B4-DF1D-867119DDAC29}"/>
              </a:ext>
            </a:extLst>
          </p:cNvPr>
          <p:cNvSpPr/>
          <p:nvPr/>
        </p:nvSpPr>
        <p:spPr>
          <a:xfrm>
            <a:off x="0" y="0"/>
            <a:ext cx="9906000" cy="453600"/>
          </a:xfrm>
          <a:prstGeom prst="rect">
            <a:avLst/>
          </a:prstGeom>
          <a:solidFill>
            <a:srgbClr val="0066F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ja-JP" sz="20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kumimoji="1" lang="ja-JP" altLang="en-US" sz="20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参加シート</a:t>
            </a:r>
            <a:r>
              <a:rPr kumimoji="1" lang="en-US" altLang="ja-JP" sz="20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  <a:r>
              <a:rPr kumimoji="1" lang="ja-JP" altLang="en-US" sz="20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国道</a:t>
            </a:r>
            <a:r>
              <a:rPr kumimoji="1" lang="en-US" altLang="ja-JP" sz="20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2</a:t>
            </a:r>
            <a:r>
              <a:rPr kumimoji="1" lang="ja-JP" altLang="en-US" sz="20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号工事期間中に</a:t>
            </a:r>
            <a:r>
              <a:rPr kumimoji="1" lang="ja-JP" altLang="en-US" sz="2000" b="1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おける混雑緩和</a:t>
            </a:r>
            <a:r>
              <a:rPr kumimoji="1" lang="ja-JP" altLang="en-US" sz="20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に向けた取組内容</a:t>
            </a: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0C3A162-83BD-2F9E-3B66-18C9E53FE38F}"/>
              </a:ext>
            </a:extLst>
          </p:cNvPr>
          <p:cNvSpPr/>
          <p:nvPr/>
        </p:nvSpPr>
        <p:spPr>
          <a:xfrm>
            <a:off x="364680" y="2076399"/>
            <a:ext cx="4541875" cy="53436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36000" tIns="36000" rIns="36000" bIns="36000" rtlCol="0" anchor="t">
            <a:spAutoFit/>
          </a:bodyPr>
          <a:lstStyle/>
          <a:p>
            <a:pPr marL="117793" indent="-117793"/>
            <a:r>
              <a:rPr kumimoji="1" lang="ja-JP" altLang="en-US" sz="16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□公共交通や自転車の利用</a:t>
            </a:r>
            <a:endParaRPr kumimoji="1" lang="en-US" altLang="ja-JP" sz="1600" b="1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117793" indent="-117793"/>
            <a:r>
              <a:rPr kumimoji="1" lang="ja-JP" altLang="en-US" sz="14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  </a:t>
            </a:r>
            <a:r>
              <a:rPr kumimoji="1" lang="ja-JP" altLang="en-US" sz="12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行き先や経路、目的に応じて移動手段を選択するよう促します。</a:t>
            </a:r>
            <a:endParaRPr kumimoji="1" lang="ja-JP" altLang="en-US" sz="14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956A2ED0-37B0-D25A-4C8C-65AEBEB4D1A1}"/>
              </a:ext>
            </a:extLst>
          </p:cNvPr>
          <p:cNvSpPr/>
          <p:nvPr/>
        </p:nvSpPr>
        <p:spPr>
          <a:xfrm>
            <a:off x="187143" y="1566412"/>
            <a:ext cx="1303809" cy="31892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36000" tIns="36000" rIns="36000" bIns="36000" rtlCol="0" anchor="t">
            <a:spAutoFit/>
          </a:bodyPr>
          <a:lstStyle/>
          <a:p>
            <a:pPr marL="117793" indent="-117793"/>
            <a:r>
              <a:rPr kumimoji="1" lang="ja-JP" altLang="en-US" sz="16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＜取組内容＞</a:t>
            </a:r>
            <a:endParaRPr kumimoji="1" lang="ja-JP" altLang="en-US" sz="11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021E0DEB-7C81-BEE5-A830-422A466E5F81}"/>
              </a:ext>
            </a:extLst>
          </p:cNvPr>
          <p:cNvSpPr/>
          <p:nvPr/>
        </p:nvSpPr>
        <p:spPr>
          <a:xfrm>
            <a:off x="1513314" y="1633929"/>
            <a:ext cx="6289148" cy="2419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36000" tIns="36000" rIns="36000" bIns="36000" rtlCol="0" anchor="t">
            <a:spAutoFit/>
          </a:bodyPr>
          <a:lstStyle/>
          <a:p>
            <a:pPr marL="117793" indent="-117793"/>
            <a:r>
              <a:rPr kumimoji="1" lang="en-US" altLang="ja-JP" sz="11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※</a:t>
            </a:r>
            <a:r>
              <a:rPr kumimoji="1" lang="ja-JP" altLang="en-US" sz="11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実施する内容に☑を入れてください。その他の場合は</a:t>
            </a:r>
            <a:r>
              <a:rPr kumimoji="1" lang="en-US" altLang="ja-JP" sz="11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[ </a:t>
            </a:r>
            <a:r>
              <a:rPr kumimoji="1" lang="ja-JP" altLang="en-US" sz="11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kumimoji="1" lang="en-US" altLang="ja-JP" sz="11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]</a:t>
            </a:r>
            <a:r>
              <a:rPr kumimoji="1" lang="ja-JP" altLang="en-US" sz="11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内に具体的な取組を記載してください。</a:t>
            </a: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AED1869E-A631-3CB1-A1C7-F10B811DA150}"/>
              </a:ext>
            </a:extLst>
          </p:cNvPr>
          <p:cNvSpPr/>
          <p:nvPr/>
        </p:nvSpPr>
        <p:spPr>
          <a:xfrm>
            <a:off x="187142" y="580918"/>
            <a:ext cx="1098625" cy="31892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36000" tIns="36000" rIns="36000" bIns="36000" rtlCol="0" anchor="t">
            <a:spAutoFit/>
          </a:bodyPr>
          <a:lstStyle/>
          <a:p>
            <a:pPr marL="117793" indent="-117793"/>
            <a:r>
              <a:rPr kumimoji="1" lang="ja-JP" altLang="en-US" sz="16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＜企業名＞</a:t>
            </a:r>
            <a:endParaRPr kumimoji="1" lang="ja-JP" altLang="en-US" sz="11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0161FAE5-7D76-BDAC-6D38-2F9722A3CE26}"/>
              </a:ext>
            </a:extLst>
          </p:cNvPr>
          <p:cNvSpPr/>
          <p:nvPr/>
        </p:nvSpPr>
        <p:spPr>
          <a:xfrm>
            <a:off x="633862" y="923744"/>
            <a:ext cx="1303809" cy="31892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36000" tIns="36000" rIns="36000" bIns="36000" rtlCol="0" anchor="t">
            <a:spAutoFit/>
          </a:bodyPr>
          <a:lstStyle/>
          <a:p>
            <a:pPr marL="117793" indent="-117793"/>
            <a:r>
              <a:rPr kumimoji="1" lang="ja-JP" altLang="en-US" sz="16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●●株式会社</a:t>
            </a:r>
            <a:endParaRPr kumimoji="1" lang="ja-JP" altLang="en-US" sz="11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7490E340-1140-6AD3-9190-DD4B972F6D78}"/>
              </a:ext>
            </a:extLst>
          </p:cNvPr>
          <p:cNvSpPr/>
          <p:nvPr/>
        </p:nvSpPr>
        <p:spPr>
          <a:xfrm>
            <a:off x="187142" y="5627083"/>
            <a:ext cx="893441" cy="31892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36000" tIns="36000" rIns="36000" bIns="36000" rtlCol="0" anchor="t">
            <a:spAutoFit/>
          </a:bodyPr>
          <a:lstStyle/>
          <a:p>
            <a:pPr marL="117793" indent="-117793"/>
            <a:r>
              <a:rPr kumimoji="1" lang="ja-JP" altLang="en-US" sz="16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＜目標＞</a:t>
            </a:r>
            <a:endParaRPr kumimoji="1" lang="ja-JP" altLang="en-US" sz="11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09ECEC6F-E91C-F7E7-9D22-A02CB2A525D3}"/>
              </a:ext>
            </a:extLst>
          </p:cNvPr>
          <p:cNvSpPr/>
          <p:nvPr/>
        </p:nvSpPr>
        <p:spPr>
          <a:xfrm>
            <a:off x="361272" y="6394541"/>
            <a:ext cx="7534682" cy="31892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36000" tIns="36000" rIns="36000" bIns="36000" rtlCol="0" anchor="t">
            <a:spAutoFit/>
          </a:bodyPr>
          <a:lstStyle/>
          <a:p>
            <a:pPr marL="117793" indent="-117793"/>
            <a:r>
              <a:rPr kumimoji="1" lang="ja-JP" altLang="en-US" sz="16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（例２）出荷や入荷時に、</a:t>
            </a:r>
            <a:r>
              <a:rPr kumimoji="1" lang="en-US" altLang="ja-JP" sz="16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30</a:t>
            </a:r>
            <a:r>
              <a:rPr kumimoji="1" lang="ja-JP" altLang="en-US" sz="16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台</a:t>
            </a:r>
            <a:r>
              <a:rPr kumimoji="1" lang="en-US" altLang="ja-JP" sz="16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/</a:t>
            </a:r>
            <a:r>
              <a:rPr kumimoji="1" lang="ja-JP" altLang="en-US" sz="16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日以上の車を国道２号から迂回ルートに転換します！</a:t>
            </a: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44F5CFD6-CEF4-908E-A67A-DC90FA0AC4C2}"/>
              </a:ext>
            </a:extLst>
          </p:cNvPr>
          <p:cNvSpPr/>
          <p:nvPr/>
        </p:nvSpPr>
        <p:spPr>
          <a:xfrm>
            <a:off x="364679" y="4437017"/>
            <a:ext cx="4102652" cy="53436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36000" tIns="36000" rIns="36000" bIns="36000" rtlCol="0" anchor="t">
            <a:spAutoFit/>
          </a:bodyPr>
          <a:lstStyle/>
          <a:p>
            <a:pPr marL="117793" indent="-117793"/>
            <a:r>
              <a:rPr kumimoji="1" lang="ja-JP" altLang="en-US" sz="16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□迂回ルートの利用（モノの移動）</a:t>
            </a:r>
            <a:endParaRPr kumimoji="1" lang="en-US" altLang="ja-JP" sz="1600" b="1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90488" indent="-90488"/>
            <a:r>
              <a:rPr kumimoji="1" lang="ja-JP" altLang="en-US" sz="14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</a:t>
            </a:r>
            <a:r>
              <a:rPr kumimoji="1" lang="ja-JP" altLang="en-US" sz="12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出荷や入荷時に国道２号を極力利用しないよう促します。</a:t>
            </a:r>
            <a:endParaRPr kumimoji="1" lang="ja-JP" altLang="en-US" sz="14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1C1F2A99-7948-8F89-9305-F8819DAF4E5D}"/>
              </a:ext>
            </a:extLst>
          </p:cNvPr>
          <p:cNvSpPr/>
          <p:nvPr/>
        </p:nvSpPr>
        <p:spPr>
          <a:xfrm>
            <a:off x="364680" y="2795879"/>
            <a:ext cx="4104256" cy="6882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36000" tIns="36000" rIns="36000" bIns="36000" rtlCol="0" anchor="t">
            <a:spAutoFit/>
          </a:bodyPr>
          <a:lstStyle/>
          <a:p>
            <a:pPr marL="117793" indent="-117793"/>
            <a:r>
              <a:rPr kumimoji="1" lang="ja-JP" altLang="en-US" sz="16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□時差出勤  </a:t>
            </a:r>
            <a:r>
              <a:rPr kumimoji="1" lang="en-US" altLang="ja-JP" sz="12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※</a:t>
            </a:r>
            <a:r>
              <a:rPr kumimoji="1" lang="ja-JP" altLang="en-US" sz="12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朝のピークは７時台</a:t>
            </a:r>
            <a:endParaRPr kumimoji="1" lang="en-US" altLang="ja-JP" sz="1200" b="1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90488" indent="-90488"/>
            <a:r>
              <a:rPr kumimoji="1" lang="ja-JP" altLang="en-US" sz="12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 　国道２号や迂回ルートを経由し車通勤している社員に対し</a:t>
            </a:r>
            <a:endParaRPr kumimoji="1" lang="en-US" altLang="ja-JP" sz="12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90488" indent="-90488"/>
            <a:r>
              <a:rPr kumimoji="1" lang="ja-JP" altLang="en-US" sz="12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   交通が集中する時間を外して出勤するよう促します。</a:t>
            </a:r>
            <a:endParaRPr kumimoji="1" lang="ja-JP" altLang="en-US" sz="14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0DA914C5-E1C5-FE01-2FB7-A57B4273D139}"/>
              </a:ext>
            </a:extLst>
          </p:cNvPr>
          <p:cNvSpPr/>
          <p:nvPr/>
        </p:nvSpPr>
        <p:spPr>
          <a:xfrm>
            <a:off x="5294142" y="2076399"/>
            <a:ext cx="4104256" cy="6882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36000" tIns="36000" rIns="36000" bIns="36000" rtlCol="0" anchor="t">
            <a:spAutoFit/>
          </a:bodyPr>
          <a:lstStyle/>
          <a:p>
            <a:pPr marL="117793" indent="-117793"/>
            <a:r>
              <a:rPr kumimoji="1" lang="ja-JP" altLang="en-US" sz="16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□テレワーク</a:t>
            </a:r>
            <a:endParaRPr kumimoji="1" lang="en-US" altLang="ja-JP" sz="1600" b="1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90488" indent="-90488"/>
            <a:r>
              <a:rPr kumimoji="1" lang="ja-JP" altLang="en-US" sz="12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  国道２号や迂回ルートを経由し車通勤している社員に対し</a:t>
            </a:r>
            <a:endParaRPr kumimoji="1" lang="en-US" altLang="ja-JP" sz="12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90488" indent="-90488"/>
            <a:r>
              <a:rPr kumimoji="1" lang="ja-JP" altLang="en-US" sz="12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  在宅での勤務が可能な場合は在宅勤務を促します。</a:t>
            </a:r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80A9B4A3-799C-7DE6-E273-612854C84E50}"/>
              </a:ext>
            </a:extLst>
          </p:cNvPr>
          <p:cNvSpPr/>
          <p:nvPr/>
        </p:nvSpPr>
        <p:spPr>
          <a:xfrm>
            <a:off x="5294141" y="2798717"/>
            <a:ext cx="885426" cy="53436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36000" tIns="36000" rIns="36000" bIns="36000" rtlCol="0" anchor="t">
            <a:spAutoFit/>
          </a:bodyPr>
          <a:lstStyle/>
          <a:p>
            <a:pPr marL="117793" indent="-117793"/>
            <a:r>
              <a:rPr kumimoji="1" lang="ja-JP" altLang="en-US" sz="16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□その他</a:t>
            </a:r>
            <a:endParaRPr kumimoji="1" lang="en-US" altLang="ja-JP" sz="1600" b="1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117793" indent="-117793"/>
            <a:r>
              <a:rPr kumimoji="1" lang="ja-JP" altLang="en-US" sz="14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</a:p>
        </p:txBody>
      </p:sp>
      <p:sp>
        <p:nvSpPr>
          <p:cNvPr id="23" name="右大かっこ 22">
            <a:extLst>
              <a:ext uri="{FF2B5EF4-FFF2-40B4-BE49-F238E27FC236}">
                <a16:creationId xmlns:a16="http://schemas.microsoft.com/office/drawing/2014/main" id="{95AB91A6-A27B-A97F-C27E-EFF9B0C562EC}"/>
              </a:ext>
            </a:extLst>
          </p:cNvPr>
          <p:cNvSpPr/>
          <p:nvPr/>
        </p:nvSpPr>
        <p:spPr>
          <a:xfrm flipH="1">
            <a:off x="5507813" y="3194860"/>
            <a:ext cx="216000" cy="648000"/>
          </a:xfrm>
          <a:prstGeom prst="rightBracke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正方形/長方形 23">
            <a:extLst>
              <a:ext uri="{FF2B5EF4-FFF2-40B4-BE49-F238E27FC236}">
                <a16:creationId xmlns:a16="http://schemas.microsoft.com/office/drawing/2014/main" id="{10997011-EA15-C907-C4AB-0BE0A2333E80}"/>
              </a:ext>
            </a:extLst>
          </p:cNvPr>
          <p:cNvSpPr/>
          <p:nvPr/>
        </p:nvSpPr>
        <p:spPr>
          <a:xfrm>
            <a:off x="7265363" y="4275060"/>
            <a:ext cx="2561920" cy="27699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t">
            <a:spAutoFit/>
          </a:bodyPr>
          <a:lstStyle/>
          <a:p>
            <a:pPr algn="ctr"/>
            <a:r>
              <a:rPr kumimoji="1" lang="ja-JP" altLang="en-US" sz="1200" b="1" dirty="0">
                <a:solidFill>
                  <a:srgbClr val="0A468C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みんなで一緒に取り組みましょう！</a:t>
            </a:r>
            <a:endParaRPr kumimoji="1" lang="en-US" altLang="ja-JP" sz="1200" b="1" dirty="0">
              <a:solidFill>
                <a:srgbClr val="0A468C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pic>
        <p:nvPicPr>
          <p:cNvPr id="25" name="図 24" descr="挿絵 が含まれている画像&#10;&#10;自動的に生成された説明">
            <a:extLst>
              <a:ext uri="{FF2B5EF4-FFF2-40B4-BE49-F238E27FC236}">
                <a16:creationId xmlns:a16="http://schemas.microsoft.com/office/drawing/2014/main" id="{64A6F1D6-AE0A-5B09-53BF-C9C646C8DEA9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80771" y="4578123"/>
            <a:ext cx="1145548" cy="805834"/>
          </a:xfrm>
          <a:prstGeom prst="rect">
            <a:avLst/>
          </a:prstGeom>
        </p:spPr>
      </p:pic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id="{A36F5097-BF80-52B5-1CE1-C7C803DB8686}"/>
              </a:ext>
            </a:extLst>
          </p:cNvPr>
          <p:cNvSpPr/>
          <p:nvPr/>
        </p:nvSpPr>
        <p:spPr>
          <a:xfrm>
            <a:off x="1195784" y="5697673"/>
            <a:ext cx="4783929" cy="2419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36000" tIns="36000" rIns="36000" bIns="36000" rtlCol="0" anchor="t">
            <a:spAutoFit/>
          </a:bodyPr>
          <a:lstStyle/>
          <a:p>
            <a:pPr marL="117793" indent="-117793"/>
            <a:r>
              <a:rPr kumimoji="1" lang="en-US" altLang="ja-JP" sz="11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※</a:t>
            </a:r>
            <a:r>
              <a:rPr kumimoji="1" lang="ja-JP" altLang="en-US" sz="11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取組目標につきましては、可能であれば具体的な数字を記入してください。</a:t>
            </a:r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E8D470B8-D2AF-7AB9-C844-F6EA2BD50EF1}"/>
              </a:ext>
            </a:extLst>
          </p:cNvPr>
          <p:cNvSpPr/>
          <p:nvPr/>
        </p:nvSpPr>
        <p:spPr>
          <a:xfrm>
            <a:off x="361272" y="5974484"/>
            <a:ext cx="6574483" cy="31892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36000" tIns="36000" rIns="36000" bIns="36000" rtlCol="0" anchor="t">
            <a:spAutoFit/>
          </a:bodyPr>
          <a:lstStyle/>
          <a:p>
            <a:pPr marL="117793" indent="-117793"/>
            <a:r>
              <a:rPr kumimoji="1" lang="ja-JP" altLang="en-US" sz="16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（例１）社員１０人以上の自転車通勤への転換や時差出勤に取り組みます！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59903DC1-80C7-5943-9820-CB3C584747B0}"/>
              </a:ext>
            </a:extLst>
          </p:cNvPr>
          <p:cNvSpPr/>
          <p:nvPr/>
        </p:nvSpPr>
        <p:spPr>
          <a:xfrm>
            <a:off x="364680" y="3635946"/>
            <a:ext cx="4426459" cy="53436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36000" tIns="36000" rIns="36000" bIns="36000" rtlCol="0" anchor="t">
            <a:spAutoFit/>
          </a:bodyPr>
          <a:lstStyle/>
          <a:p>
            <a:pPr marL="117793" indent="-117793"/>
            <a:r>
              <a:rPr kumimoji="1" lang="ja-JP" altLang="en-US" sz="16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□迂回ルートの利用（人の移動）</a:t>
            </a:r>
            <a:endParaRPr kumimoji="1" lang="en-US" altLang="ja-JP" sz="1600" b="1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90488" indent="-90488"/>
            <a:r>
              <a:rPr kumimoji="1" lang="ja-JP" altLang="en-US" sz="14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</a:t>
            </a:r>
            <a:r>
              <a:rPr kumimoji="1" lang="ja-JP" altLang="en-US" sz="12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通勤や営業活動等で国道２号を極力利用しないよう促します。</a:t>
            </a:r>
            <a:endParaRPr kumimoji="1" lang="ja-JP" altLang="en-US" sz="14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28" name="正方形/長方形 27">
            <a:extLst>
              <a:ext uri="{FF2B5EF4-FFF2-40B4-BE49-F238E27FC236}">
                <a16:creationId xmlns:a16="http://schemas.microsoft.com/office/drawing/2014/main" id="{13047189-E28C-DBC5-7226-0D8D2FC194EA}"/>
              </a:ext>
            </a:extLst>
          </p:cNvPr>
          <p:cNvSpPr/>
          <p:nvPr/>
        </p:nvSpPr>
        <p:spPr>
          <a:xfrm>
            <a:off x="6586725" y="686298"/>
            <a:ext cx="678638" cy="71903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36000" tIns="36000" rIns="36000" bIns="36000" rtlCol="0" anchor="t">
            <a:spAutoFit/>
          </a:bodyPr>
          <a:lstStyle/>
          <a:p>
            <a:pPr marL="117793" indent="-117793"/>
            <a:r>
              <a:rPr kumimoji="1" lang="ja-JP" altLang="en-US" sz="105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担当部署：</a:t>
            </a:r>
            <a:endParaRPr kumimoji="1" lang="en-US" altLang="ja-JP" sz="105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117793" indent="-117793"/>
            <a:r>
              <a:rPr kumimoji="1" lang="ja-JP" altLang="en-US" sz="105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担当者名：</a:t>
            </a:r>
            <a:endParaRPr kumimoji="1" lang="en-US" altLang="ja-JP" sz="105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117793" indent="-117793"/>
            <a:r>
              <a:rPr kumimoji="1" lang="ja-JP" altLang="en-US" sz="105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電　　　話：</a:t>
            </a:r>
            <a:endParaRPr kumimoji="1" lang="en-US" altLang="ja-JP" sz="105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117793" indent="-117793"/>
            <a:r>
              <a:rPr kumimoji="1" lang="en-US" altLang="ja-JP" sz="105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e</a:t>
            </a:r>
            <a:r>
              <a:rPr kumimoji="1" lang="ja-JP" altLang="en-US" sz="105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メール ：</a:t>
            </a:r>
            <a:endParaRPr kumimoji="1" lang="ja-JP" altLang="en-US" sz="8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27" name="右大かっこ 26">
            <a:extLst>
              <a:ext uri="{FF2B5EF4-FFF2-40B4-BE49-F238E27FC236}">
                <a16:creationId xmlns:a16="http://schemas.microsoft.com/office/drawing/2014/main" id="{95AB91A6-A27B-A97F-C27E-EFF9B0C562EC}"/>
              </a:ext>
            </a:extLst>
          </p:cNvPr>
          <p:cNvSpPr/>
          <p:nvPr/>
        </p:nvSpPr>
        <p:spPr>
          <a:xfrm rot="10800000" flipH="1">
            <a:off x="9047223" y="3194860"/>
            <a:ext cx="216000" cy="648000"/>
          </a:xfrm>
          <a:prstGeom prst="rightBracke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826298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240</TotalTime>
  <Words>297</Words>
  <Application>Microsoft Office PowerPoint</Application>
  <PresentationFormat>A4 210 x 297 mm</PresentationFormat>
  <Paragraphs>28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Aptos</vt:lpstr>
      <vt:lpstr>Aptos Display</vt:lpstr>
      <vt:lpstr>BIZ UDPゴシック</vt:lpstr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森 三千浩</dc:creator>
  <cp:lastModifiedBy>MH180</cp:lastModifiedBy>
  <cp:revision>26</cp:revision>
  <cp:lastPrinted>2025-05-01T06:56:43Z</cp:lastPrinted>
  <dcterms:created xsi:type="dcterms:W3CDTF">2024-12-02T09:59:58Z</dcterms:created>
  <dcterms:modified xsi:type="dcterms:W3CDTF">2025-08-25T08:58:22Z</dcterms:modified>
</cp:coreProperties>
</file>