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087C8"/>
    <a:srgbClr val="BBE0E3"/>
    <a:srgbClr val="9BC2E6"/>
    <a:srgbClr val="FFFF99"/>
    <a:srgbClr val="DCEBF8"/>
    <a:srgbClr val="9BDFF7"/>
    <a:srgbClr val="FFCCFF"/>
    <a:srgbClr val="8BD9F5"/>
    <a:srgbClr val="68C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22" autoAdjust="0"/>
    <p:restoredTop sz="96513" autoAdjust="0"/>
  </p:normalViewPr>
  <p:slideViewPr>
    <p:cSldViewPr snapToGrid="0" showGuides="1">
      <p:cViewPr varScale="1">
        <p:scale>
          <a:sx n="107" d="100"/>
          <a:sy n="107" d="100"/>
        </p:scale>
        <p:origin x="1950" y="120"/>
      </p:cViewPr>
      <p:guideLst>
        <p:guide orient="horz" pos="21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692275" y="3284538"/>
            <a:ext cx="7451725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0" y="6524625"/>
            <a:ext cx="6253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  Chugoku Regional Deveropment Bereau</a:t>
            </a:r>
          </a:p>
        </p:txBody>
      </p:sp>
      <p:pic>
        <p:nvPicPr>
          <p:cNvPr id="7" name="Picture 2" descr="X:\事業調整係\14_広報\H26\06_ＰＲポスター\ロゴ\整備局ロゴ.bmp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5695950"/>
            <a:ext cx="307975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3600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AEDE7-AD2B-410B-86BF-453A7C98A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486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42F82-016F-477D-8162-61B6828FFA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217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7BC2A-AA7D-4CFD-B6C7-0FB2127122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482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70913" y="6446838"/>
            <a:ext cx="573087" cy="2667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6E212-4037-4985-BEAF-38787F64EBA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4730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73563-DC41-4F80-BD8C-2720B6136A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631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91BA5-4A72-4BB6-9C95-D2F710175C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434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FD1B6-8179-499E-BA52-04DBF4B90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895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F276-6903-4442-92C5-2E448713CA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172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CC233-F33A-48C6-8702-57FCA45AD8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156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26611-EC9D-4A44-8E4B-7B0F36D42D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319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A0C13-4BF8-4C76-9C5F-0CA42B88A4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274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99488" y="6237288"/>
            <a:ext cx="5445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8F00A82-B562-408B-9C80-E4E362FDB2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8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pic>
          <p:nvPicPr>
            <p:cNvPr id="1033" name="Picture 9" descr="mlit_top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49323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2" name="Picture 2" descr="X:\事業調整係\14_広報\H26\06_ＰＲポスター\ロゴ\整備局ロゴ.bmp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5875"/>
            <a:ext cx="1758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BB4922-89E9-3E4A-E348-FF3BB839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BCP</a:t>
            </a:r>
            <a:r>
              <a:rPr lang="ja-JP" altLang="en-US" dirty="0"/>
              <a:t>アクションカード　様式</a:t>
            </a:r>
          </a:p>
        </p:txBody>
      </p:sp>
      <p:sp>
        <p:nvSpPr>
          <p:cNvPr id="92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A2AEF8-781F-429D-A430-5B4AE59C3A94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ja-JP" sz="1400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8136CB92-6250-4543-AEAB-86E739951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83373"/>
              </p:ext>
            </p:extLst>
          </p:nvPr>
        </p:nvGraphicFramePr>
        <p:xfrm>
          <a:off x="370004" y="3913778"/>
          <a:ext cx="4201200" cy="1679323"/>
        </p:xfrm>
        <a:graphic>
          <a:graphicData uri="http://schemas.openxmlformats.org/drawingml/2006/table">
            <a:tbl>
              <a:tblPr/>
              <a:tblGrid>
                <a:gridCol w="699502">
                  <a:extLst>
                    <a:ext uri="{9D8B030D-6E8A-4147-A177-3AD203B41FA5}">
                      <a16:colId xmlns:a16="http://schemas.microsoft.com/office/drawing/2014/main" val="3334449591"/>
                    </a:ext>
                  </a:extLst>
                </a:gridCol>
                <a:gridCol w="699502">
                  <a:extLst>
                    <a:ext uri="{9D8B030D-6E8A-4147-A177-3AD203B41FA5}">
                      <a16:colId xmlns:a16="http://schemas.microsoft.com/office/drawing/2014/main" val="1544935521"/>
                    </a:ext>
                  </a:extLst>
                </a:gridCol>
                <a:gridCol w="2802196">
                  <a:extLst>
                    <a:ext uri="{9D8B030D-6E8A-4147-A177-3AD203B41FA5}">
                      <a16:colId xmlns:a16="http://schemas.microsoft.com/office/drawing/2014/main" val="2505421043"/>
                    </a:ext>
                  </a:extLst>
                </a:gridCol>
              </a:tblGrid>
              <a:tr h="19591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災害時の行動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緊急時の行動</a:t>
                      </a:r>
                    </a:p>
                  </a:txBody>
                  <a:tcPr marL="4749" marR="4749" marT="4749" marB="36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51274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災害時の</a:t>
                      </a:r>
                      <a:endParaRPr kumimoji="1" lang="en-US" altLang="ja-JP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行動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地 震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>
                  <a:txBody>
                    <a:bodyPr/>
                    <a:lstStyle/>
                    <a:p>
                      <a:pPr marL="205200" indent="-457200" algn="just" rtl="0" fontAlgn="ctr">
                        <a:lnSpc>
                          <a:spcPts val="12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①火の元を始末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indent="-457200" algn="just" rtl="0" fontAlgn="ctr">
                        <a:lnSpc>
                          <a:spcPts val="12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②海岸の近く、大きく揺れたら高台に逃げる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indent="-457200" algn="just" rtl="0" fontAlgn="ctr">
                        <a:lnSpc>
                          <a:spcPts val="12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③震度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弱以上の場合、会社に自動参集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92458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風水害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just" rtl="0" fontAlgn="ctr">
                        <a:lnSpc>
                          <a:spcPts val="12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①気象情報に注意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176213" indent="-176213" algn="just" rtl="0" fontAlgn="ctr">
                        <a:lnSpc>
                          <a:spcPts val="12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②書類や資機材を高い場所へ移動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176213" indent="-176213" algn="just" rtl="0" fontAlgn="ctr">
                        <a:lnSpc>
                          <a:spcPts val="12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③警報が出たら会社に自動参集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31199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安否確認返信先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4572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～～によって返信する。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-4572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担当：●●、●●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-4572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</a:t>
                      </a: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　　　　－　　　　　　－　　　　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473920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7303B75-5ECE-4866-A90E-9A549F0D7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982015"/>
              </p:ext>
            </p:extLst>
          </p:nvPr>
        </p:nvGraphicFramePr>
        <p:xfrm>
          <a:off x="370003" y="2276692"/>
          <a:ext cx="4201997" cy="1646366"/>
        </p:xfrm>
        <a:graphic>
          <a:graphicData uri="http://schemas.openxmlformats.org/drawingml/2006/table">
            <a:tbl>
              <a:tblPr/>
              <a:tblGrid>
                <a:gridCol w="4201997">
                  <a:extLst>
                    <a:ext uri="{9D8B030D-6E8A-4147-A177-3AD203B41FA5}">
                      <a16:colId xmlns:a16="http://schemas.microsoft.com/office/drawing/2014/main" val="3334449591"/>
                    </a:ext>
                  </a:extLst>
                </a:gridCol>
              </a:tblGrid>
              <a:tr h="1646366">
                <a:tc>
                  <a:txBody>
                    <a:bodyPr/>
                    <a:lstStyle/>
                    <a:p>
                      <a:pPr marL="0"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   会社名：</a:t>
                      </a:r>
                      <a:endParaRPr lang="ja-JP" alt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180000" indent="-457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kumimoji="1" lang="ja-JP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所在地：〒</a:t>
                      </a:r>
                      <a:endParaRPr kumimoji="1" lang="en-US" altLang="ja-JP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180000" indent="-457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kumimoji="1" lang="ja-JP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　電話：</a:t>
                      </a:r>
                      <a:endParaRPr kumimoji="1" lang="en-US" altLang="ja-JP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180000" indent="-457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kumimoji="1" lang="ja-JP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　</a:t>
                      </a:r>
                      <a:r>
                        <a:rPr kumimoji="1" lang="en-US" altLang="ja-JP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FAX</a:t>
                      </a:r>
                      <a:r>
                        <a:rPr kumimoji="1" lang="ja-JP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：</a:t>
                      </a:r>
                    </a:p>
                    <a:p>
                      <a:pPr marL="180000" indent="-457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kumimoji="1" lang="en-US" altLang="ja-JP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36000" marR="36000" marT="180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512742"/>
                  </a:ext>
                </a:extLst>
              </a:tr>
            </a:tbl>
          </a:graphicData>
        </a:graphic>
      </p:graphicFrame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0771C269-790B-43D9-925A-6EDA49E665E6}"/>
              </a:ext>
            </a:extLst>
          </p:cNvPr>
          <p:cNvCxnSpPr>
            <a:cxnSpLocks/>
          </p:cNvCxnSpPr>
          <p:nvPr/>
        </p:nvCxnSpPr>
        <p:spPr>
          <a:xfrm>
            <a:off x="1429737" y="2678781"/>
            <a:ext cx="27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6054478-E390-4AC8-B5A9-239B7D1DEFC7}"/>
              </a:ext>
            </a:extLst>
          </p:cNvPr>
          <p:cNvCxnSpPr>
            <a:cxnSpLocks/>
          </p:cNvCxnSpPr>
          <p:nvPr/>
        </p:nvCxnSpPr>
        <p:spPr>
          <a:xfrm>
            <a:off x="1276351" y="3187867"/>
            <a:ext cx="292538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28AC653-9EB8-4AD4-B281-08F065E8FDF7}"/>
              </a:ext>
            </a:extLst>
          </p:cNvPr>
          <p:cNvCxnSpPr>
            <a:cxnSpLocks/>
          </p:cNvCxnSpPr>
          <p:nvPr/>
        </p:nvCxnSpPr>
        <p:spPr>
          <a:xfrm>
            <a:off x="1276351" y="3415560"/>
            <a:ext cx="292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3AF9BD9A-0ED5-4EBE-9D9B-8ABDC8C6A250}"/>
              </a:ext>
            </a:extLst>
          </p:cNvPr>
          <p:cNvCxnSpPr>
            <a:cxnSpLocks/>
          </p:cNvCxnSpPr>
          <p:nvPr/>
        </p:nvCxnSpPr>
        <p:spPr>
          <a:xfrm>
            <a:off x="1276351" y="3643253"/>
            <a:ext cx="2926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E0C2A3FC-384A-736A-00D9-E5186F8A3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040017"/>
              </p:ext>
            </p:extLst>
          </p:nvPr>
        </p:nvGraphicFramePr>
        <p:xfrm>
          <a:off x="4572796" y="2276692"/>
          <a:ext cx="4201200" cy="3319200"/>
        </p:xfrm>
        <a:graphic>
          <a:graphicData uri="http://schemas.openxmlformats.org/drawingml/2006/table">
            <a:tbl>
              <a:tblPr/>
              <a:tblGrid>
                <a:gridCol w="1988024">
                  <a:extLst>
                    <a:ext uri="{9D8B030D-6E8A-4147-A177-3AD203B41FA5}">
                      <a16:colId xmlns:a16="http://schemas.microsoft.com/office/drawing/2014/main" val="3334449591"/>
                    </a:ext>
                  </a:extLst>
                </a:gridCol>
                <a:gridCol w="614821">
                  <a:extLst>
                    <a:ext uri="{9D8B030D-6E8A-4147-A177-3AD203B41FA5}">
                      <a16:colId xmlns:a16="http://schemas.microsoft.com/office/drawing/2014/main" val="1932018396"/>
                    </a:ext>
                  </a:extLst>
                </a:gridCol>
                <a:gridCol w="506027">
                  <a:extLst>
                    <a:ext uri="{9D8B030D-6E8A-4147-A177-3AD203B41FA5}">
                      <a16:colId xmlns:a16="http://schemas.microsoft.com/office/drawing/2014/main" val="2505421043"/>
                    </a:ext>
                  </a:extLst>
                </a:gridCol>
                <a:gridCol w="1092328">
                  <a:extLst>
                    <a:ext uri="{9D8B030D-6E8A-4147-A177-3AD203B41FA5}">
                      <a16:colId xmlns:a16="http://schemas.microsoft.com/office/drawing/2014/main" val="2425880936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災害時の重要業務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緊急時の行動</a:t>
                      </a:r>
                    </a:p>
                  </a:txBody>
                  <a:tcPr marL="4749" marR="4749" marT="4749" marB="36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1274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自分が担当する業務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05200" indent="-457200" algn="just" rtl="0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リーダー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92458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施工中の現場の被害状況の確認</a:t>
                      </a:r>
                    </a:p>
                  </a:txBody>
                  <a:tcPr marL="72000" marR="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●●氏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31199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重要取引先との連絡と調整</a:t>
                      </a:r>
                    </a:p>
                  </a:txBody>
                  <a:tcPr marL="72000" marR="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●●氏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24235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災害協定業務、その他の応急・復旧業務</a:t>
                      </a:r>
                    </a:p>
                  </a:txBody>
                  <a:tcPr marL="72000" marR="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●●氏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593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・・・</a:t>
                      </a:r>
                    </a:p>
                  </a:txBody>
                  <a:tcPr marL="0" marR="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・・・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81827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リーダーの連絡先</a:t>
                      </a:r>
                    </a:p>
                  </a:txBody>
                  <a:tcPr marL="0" marR="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6213" marR="0" lvl="0" indent="-1762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</a:t>
                      </a: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176213" marR="0" lvl="0" indent="-1762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メール：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044530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重要業務</a:t>
                      </a:r>
                      <a:r>
                        <a:rPr lang="en-US" altLang="ja-JP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ja-JP" altLang="en-US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相手方の連絡先</a:t>
                      </a:r>
                    </a:p>
                  </a:txBody>
                  <a:tcPr marL="0" marR="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6213" marR="0" lvl="0" indent="-176213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157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連絡すべき相手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相手担当者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相手担当者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連絡先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641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●●氏</a:t>
                      </a:r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6213" marR="0" lvl="0" indent="-1762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●●氏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TEL:</a:t>
                      </a:r>
                    </a:p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メール：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2825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●●氏</a:t>
                      </a:r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6213" marR="0" lvl="0" indent="-1762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●●氏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TEL:</a:t>
                      </a:r>
                    </a:p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メール：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017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●●氏</a:t>
                      </a:r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6213" marR="0" lvl="0" indent="-1762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●●氏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TEL:</a:t>
                      </a:r>
                    </a:p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メール：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88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・・・</a:t>
                      </a:r>
                    </a:p>
                  </a:txBody>
                  <a:tcPr marL="0" marR="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・・・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・・・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176213" marR="0" lvl="0" indent="-176213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094444"/>
                  </a:ext>
                </a:extLst>
              </a:tr>
            </a:tbl>
          </a:graphicData>
        </a:graphic>
      </p:graphicFrame>
      <p:sp>
        <p:nvSpPr>
          <p:cNvPr id="24" name="正方形/長方形 5">
            <a:extLst>
              <a:ext uri="{FF2B5EF4-FFF2-40B4-BE49-F238E27FC236}">
                <a16:creationId xmlns:a16="http://schemas.microsoft.com/office/drawing/2014/main" id="{94EE1094-5286-C286-A75B-60D89026C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670133"/>
            <a:ext cx="1106644" cy="22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20XX/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　作成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5372</TotalTime>
  <Words>212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HG丸ｺﾞｼｯｸM-PRO</vt:lpstr>
      <vt:lpstr>ＭＳ ゴシック</vt:lpstr>
      <vt:lpstr>Arial</vt:lpstr>
      <vt:lpstr>Times New Roman</vt:lpstr>
      <vt:lpstr>標準デザイン</vt:lpstr>
      <vt:lpstr>BCPアクションカード　様式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Atsumi Maruhashi(丸橋　温美)</cp:lastModifiedBy>
  <cp:revision>228</cp:revision>
  <cp:lastPrinted>2023-02-13T06:55:33Z</cp:lastPrinted>
  <dcterms:created xsi:type="dcterms:W3CDTF">2007-11-06T12:19:33Z</dcterms:created>
  <dcterms:modified xsi:type="dcterms:W3CDTF">2024-08-02T00:22:18Z</dcterms:modified>
</cp:coreProperties>
</file>